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5"/>
  </p:notesMasterIdLst>
  <p:handoutMasterIdLst>
    <p:handoutMasterId r:id="rId16"/>
  </p:handoutMasterIdLst>
  <p:sldIdLst>
    <p:sldId id="269" r:id="rId4"/>
    <p:sldId id="289" r:id="rId5"/>
    <p:sldId id="290" r:id="rId6"/>
    <p:sldId id="294" r:id="rId7"/>
    <p:sldId id="305" r:id="rId8"/>
    <p:sldId id="293" r:id="rId9"/>
    <p:sldId id="306" r:id="rId10"/>
    <p:sldId id="307" r:id="rId11"/>
    <p:sldId id="299" r:id="rId12"/>
    <p:sldId id="274" r:id="rId13"/>
    <p:sldId id="308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서울남산체 B" panose="02020603020101020101" pitchFamily="18" charset="-127"/>
      <p:bold r:id="rId19"/>
    </p:embeddedFont>
    <p:embeddedFont>
      <p:font typeface="서울남산체 EB" panose="02020603020101020101" pitchFamily="18" charset="-127"/>
      <p:bold r:id="rId20"/>
    </p:embeddedFont>
    <p:embeddedFont>
      <p:font typeface="서울남산체 L" panose="02020603020101020101" pitchFamily="18" charset="-127"/>
      <p:regular r:id="rId21"/>
    </p:embeddedFont>
    <p:embeddedFont>
      <p:font typeface="서울남산체 M" panose="02020603020101020101" pitchFamily="18" charset="-127"/>
      <p:regular r:id="rId22"/>
    </p:embeddedFont>
    <p:embeddedFont>
      <p:font typeface="SeoulNamsan L" panose="02020403020101020101" pitchFamily="18" charset="-127"/>
      <p:regular r:id="rId23"/>
    </p:embeddedFont>
    <p:embeddedFont>
      <p:font typeface="SeoulNamsan M" panose="02020603020101020101" pitchFamily="18" charset="-127"/>
      <p:regular r:id="rId24"/>
    </p:embeddedFont>
    <p:embeddedFont>
      <p:font typeface="SeoulNamsan M" panose="02020603020101020101" pitchFamily="18" charset="-127"/>
      <p:regular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C476E"/>
    <a:srgbClr val="FFC1C1"/>
    <a:srgbClr val="5799D5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91706" autoAdjust="0"/>
  </p:normalViewPr>
  <p:slideViewPr>
    <p:cSldViewPr snapToGrid="0">
      <p:cViewPr varScale="1">
        <p:scale>
          <a:sx n="101" d="100"/>
          <a:sy n="101" d="100"/>
        </p:scale>
        <p:origin x="13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2022. 9. 30.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2022. 9. 30.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양자 회로 구현 및 양자 자원 추정 연구 동향 발표자 양유진입니다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</a:t>
            </a:r>
            <a:r>
              <a:rPr kumimoji="1" lang="ko-KR" altLang="en-US" dirty="0" err="1"/>
              <a:t>들어주셔서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질문있으신가요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서론입니다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양자 컴퓨터 개발이 가속화 되고 </a:t>
            </a:r>
            <a:r>
              <a:rPr kumimoji="1" lang="en-US" altLang="ko-KR" dirty="0" err="1"/>
              <a:t>grover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shor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simon</a:t>
            </a:r>
            <a:r>
              <a:rPr kumimoji="1" lang="ko-KR" altLang="en-US" dirty="0"/>
              <a:t>과 같은 양자 알고리즘의 등장은 상당한 보안적 위협을 야기할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암호들에 양자 알고리즘을 적용했을 시의 공격 비용을 추정하고 이를 통해 양자 후 보안 강도를 평가하는 것이 중요합니다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현재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,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 </a:t>
            </a:r>
            <a:r>
              <a:rPr lang="ko-KR" altLang="en-US" sz="1800" dirty="0" err="1">
                <a:solidFill>
                  <a:srgbClr val="262626"/>
                </a:solidFill>
                <a:effectLst/>
                <a:latin typeface="HCRBatang"/>
              </a:rPr>
              <a:t>대칭키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/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공개키 암호에 공격 비용을 추정하는 작업을 수행하는 연구가 활발하게 진행되고 있습니다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.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 최근에는 </a:t>
            </a:r>
            <a:r>
              <a:rPr lang="en-US" altLang="ko-KR" sz="1800" dirty="0" err="1">
                <a:solidFill>
                  <a:srgbClr val="262626"/>
                </a:solidFill>
                <a:effectLst/>
                <a:latin typeface="HCRBatang"/>
              </a:rPr>
              <a:t>grover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 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알고리즘 뿐 아니라 </a:t>
            </a:r>
            <a:r>
              <a:rPr lang="en-US" altLang="ko-KR" sz="1800" dirty="0" err="1">
                <a:solidFill>
                  <a:srgbClr val="262626"/>
                </a:solidFill>
                <a:effectLst/>
                <a:latin typeface="HCRBatang"/>
              </a:rPr>
              <a:t>simon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 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알고리즘을 </a:t>
            </a:r>
            <a:r>
              <a:rPr lang="ko-KR" altLang="en-US" sz="1800" dirty="0" err="1">
                <a:solidFill>
                  <a:srgbClr val="262626"/>
                </a:solidFill>
                <a:effectLst/>
                <a:latin typeface="HCRBatang"/>
              </a:rPr>
              <a:t>대칭키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 기반 암호의 공격 비용 추정에 적용한 연구가 제시되기도 하였습니다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이에 본 논문에서는 대표적인 양자 알고리즘인 </a:t>
            </a:r>
            <a:r>
              <a:rPr lang="en-US" altLang="ko-KR" sz="1800" dirty="0" err="1">
                <a:solidFill>
                  <a:srgbClr val="262626"/>
                </a:solidFill>
                <a:effectLst/>
                <a:latin typeface="HCRBatang"/>
              </a:rPr>
              <a:t>grover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, </a:t>
            </a:r>
            <a:r>
              <a:rPr lang="en-US" altLang="ko-KR" sz="1800" dirty="0" err="1">
                <a:solidFill>
                  <a:srgbClr val="262626"/>
                </a:solidFill>
                <a:effectLst/>
                <a:latin typeface="HCRBatang"/>
              </a:rPr>
              <a:t>simon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, </a:t>
            </a:r>
            <a:r>
              <a:rPr lang="en-US" altLang="ko-KR" sz="1800" dirty="0" err="1">
                <a:solidFill>
                  <a:srgbClr val="262626"/>
                </a:solidFill>
                <a:effectLst/>
                <a:latin typeface="HCRBatang"/>
              </a:rPr>
              <a:t>shor</a:t>
            </a:r>
            <a:r>
              <a:rPr lang="ko-KR" altLang="en-US" sz="1800" dirty="0">
                <a:solidFill>
                  <a:srgbClr val="262626"/>
                </a:solidFill>
                <a:effectLst/>
                <a:latin typeface="HCRBatang"/>
              </a:rPr>
              <a:t>을 적용한 양자 회로 구현 연구 동향을 살펴봤습니다</a:t>
            </a:r>
            <a:r>
              <a:rPr lang="en-US" altLang="ko-KR" sz="1800" dirty="0">
                <a:solidFill>
                  <a:srgbClr val="262626"/>
                </a:solidFill>
                <a:effectLst/>
                <a:latin typeface="HCRBatang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radPr>
                      <m:deg/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𝑁</m:t>
                        </m:r>
                      </m:e>
                    </m:rad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𝑯</m:t>
                    </m:r>
                  </m:oMath>
                </a14:m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𝑸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10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피터 </a:t>
            </a:r>
            <a:r>
              <a:rPr lang="ko-KR" altLang="en-US" sz="14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쇼어에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의해 제안된 </a:t>
            </a:r>
            <a:r>
              <a:rPr lang="ko-KR" altLang="en-US" sz="14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쇼어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알고리즘은 지수 차원의 복잡도를 가지는 소인수 분해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이산대수 문제를 다항 시간에 해결할 수 있도록 만들어주는 양자 알고리즘입니다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쇼어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알고리즘은 다음의 단계를 거칩니다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우선 소인수 분해 문제를 주기 찾기 문제로 바꾼 후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r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을 주기로 갖는 주기 함수 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f(x)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양자 푸리에 변환을 적용하여 주기를 찾은 다음 다시 역 양자 푸리에 변환을 적용하는 단계로 구성되어 있습니다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(N = 15, a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보다 작은 난수로 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7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로 가정을 해보았습니다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주기로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r=4</a:t>
            </a:r>
            <a:r>
              <a:rPr lang="ko-KR" altLang="en-US" sz="14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가짐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양자 컴퓨팅 상에서 </a:t>
            </a:r>
            <a:r>
              <a:rPr lang="en-US" altLang="ko-KR" sz="14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shor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알고리즘을 소인수 분해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타원곡선 이상대수 난제에 기반한 공개키 암호에 적용할 경우 해당 암호들은 더 이상 안전하지 않게 됩니다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공개키 암호 공격에 사용될 수 있기에 </a:t>
            </a:r>
            <a:r>
              <a:rPr lang="ko-KR" altLang="en-US" sz="14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쇼어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알고리즘은 공개키 암호들의 양자 자원 추정에 사용됩니다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43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그루버</a:t>
            </a:r>
            <a:r>
              <a:rPr kumimoji="1" lang="ko-KR" altLang="en-US" dirty="0"/>
              <a:t> 알고리즘의 양자 구현 동향입니다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그라슬의</a:t>
            </a:r>
            <a:r>
              <a:rPr kumimoji="1" lang="ko-KR" altLang="en-US" dirty="0"/>
              <a:t> 논문은 최초로 대표적인 </a:t>
            </a:r>
            <a:r>
              <a:rPr kumimoji="1" lang="ko-KR" altLang="en-US" dirty="0" err="1"/>
              <a:t>대칭키</a:t>
            </a:r>
            <a:r>
              <a:rPr kumimoji="1" lang="ko-KR" altLang="en-US" dirty="0"/>
              <a:t> 알고리즘인 </a:t>
            </a:r>
            <a:r>
              <a:rPr kumimoji="1" lang="en-US" altLang="ko-KR" dirty="0"/>
              <a:t>AES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양자 회로로 구현한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그라슬의</a:t>
            </a:r>
            <a:r>
              <a:rPr kumimoji="1" lang="ko-KR" altLang="en-US" dirty="0"/>
              <a:t> 논문은 </a:t>
            </a:r>
            <a:r>
              <a:rPr kumimoji="1" lang="en-US" altLang="ko-KR" dirty="0"/>
              <a:t>NIST</a:t>
            </a:r>
            <a:r>
              <a:rPr kumimoji="1" lang="ko-KR" altLang="en-US" dirty="0"/>
              <a:t>의 보안 요구사항 공격 비용의 추정치로 사용되고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외에도 </a:t>
            </a:r>
            <a:r>
              <a:rPr kumimoji="1" lang="en-US" altLang="ko-KR" dirty="0"/>
              <a:t>AES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수와 </a:t>
            </a:r>
            <a:r>
              <a:rPr kumimoji="1" lang="en-US" altLang="ko-KR" dirty="0"/>
              <a:t>depth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줄임으로써 양자 회로를 최적화하는 논문이 꾸준히 나오고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AES</a:t>
            </a:r>
            <a:r>
              <a:rPr kumimoji="1" lang="ko-KR" altLang="en-US" dirty="0"/>
              <a:t> 외에도 다양한 </a:t>
            </a:r>
            <a:r>
              <a:rPr kumimoji="1" lang="ko-KR" altLang="en-US" dirty="0" err="1"/>
              <a:t>대칭키</a:t>
            </a:r>
            <a:r>
              <a:rPr kumimoji="1" lang="ko-KR" altLang="en-US" dirty="0"/>
              <a:t> 암호 알고리즘을 양자 회로로 구현하여 </a:t>
            </a:r>
            <a:r>
              <a:rPr kumimoji="1" lang="en-US" altLang="ko-KR" dirty="0"/>
              <a:t>Grover </a:t>
            </a:r>
            <a:r>
              <a:rPr kumimoji="1" lang="ko-KR" altLang="en-US" dirty="0"/>
              <a:t>공격비용을 추정하는 연구가 계속 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최근에는 </a:t>
            </a:r>
            <a:r>
              <a:rPr kumimoji="1" lang="ko-KR" altLang="en-US" dirty="0" err="1"/>
              <a:t>카탄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디폴트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스파클</a:t>
            </a:r>
            <a:r>
              <a:rPr kumimoji="1" lang="ko-KR" altLang="en-US" dirty="0"/>
              <a:t> 등 경량 블록 암호들을 대상으로 한 연구가 활발하게 제시되고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7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사이먼 알고리즘 양자 구현 동향입니다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사이먼 알고리즘은 </a:t>
            </a:r>
            <a:r>
              <a:rPr kumimoji="1" lang="ko-KR" altLang="en-US" dirty="0" err="1"/>
              <a:t>그루버</a:t>
            </a:r>
            <a:r>
              <a:rPr kumimoji="1" lang="ko-KR" altLang="en-US" dirty="0"/>
              <a:t> 알고리즘과 달리 양자 자원 추정에 사용된 연구가 없었습니다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최근 발표된 </a:t>
            </a:r>
            <a:r>
              <a:rPr kumimoji="1" lang="ko-KR" altLang="en-US" dirty="0" err="1"/>
              <a:t>보네타인의</a:t>
            </a:r>
            <a:r>
              <a:rPr kumimoji="1" lang="ko-KR" altLang="en-US" dirty="0"/>
              <a:t> 논문이 첫 번째 사례입니다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본 논문에서는 여러 암호 알고리즘을 양자 회로로 구현하고 사이먼 알고리즘으로 대칭키를 공격하는 데 드는 비용을 추정하였습니다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아래 파란색 박스가 이에 사용된 암호 알고리즘들입니다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 </a:t>
            </a:r>
            <a:r>
              <a:rPr kumimoji="1" lang="ko-KR" altLang="en-US" dirty="0" err="1"/>
              <a:t>쇼어</a:t>
            </a:r>
            <a:r>
              <a:rPr kumimoji="1" lang="ko-KR" altLang="en-US" dirty="0"/>
              <a:t> 알고리즘 양자 구현 동향입니다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쇼어</a:t>
            </a:r>
            <a:r>
              <a:rPr kumimoji="1" lang="ko-KR" altLang="en-US" dirty="0"/>
              <a:t> 알고리즘은 타원곡선 기반의 공개키 암호 </a:t>
            </a:r>
            <a:r>
              <a:rPr kumimoji="1" lang="en-US" altLang="ko-KR" dirty="0"/>
              <a:t>ECC, ECDSA</a:t>
            </a:r>
            <a:r>
              <a:rPr kumimoji="1" lang="ko-KR" altLang="en-US" dirty="0"/>
              <a:t>와 소인수분해 기반의 공개키 암호</a:t>
            </a:r>
            <a:r>
              <a:rPr kumimoji="1" lang="en-US" altLang="ko-KR" dirty="0"/>
              <a:t> RSA</a:t>
            </a:r>
            <a:r>
              <a:rPr kumimoji="1" lang="ko-KR" altLang="en-US" dirty="0"/>
              <a:t>의 양자 자원 추정에 사용되었으며 대부분 공개키 암호 알고리즘의 양자 회로를 최적화하는 방향으로 논문이 발표되고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최근에는 이진 타원 곡선의 양자 회로를 시간 효율적인 관점에서 최적화한 연구가 제시되었습니다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본 논문은 개선된 </a:t>
            </a:r>
            <a:r>
              <a:rPr kumimoji="1" lang="ko-KR" altLang="en-US" dirty="0" err="1"/>
              <a:t>카라추바</a:t>
            </a:r>
            <a:r>
              <a:rPr kumimoji="1" lang="ko-KR" altLang="en-US" dirty="0"/>
              <a:t> 곱셈기와 </a:t>
            </a:r>
            <a:r>
              <a:rPr kumimoji="1" lang="ko-KR" altLang="en-US" dirty="0" err="1"/>
              <a:t>페르마의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소정리</a:t>
            </a:r>
            <a:r>
              <a:rPr kumimoji="1" lang="ko-KR" altLang="en-US" dirty="0"/>
              <a:t> 기반의 </a:t>
            </a:r>
            <a:r>
              <a:rPr kumimoji="1" lang="ko-KR" altLang="en-US" dirty="0" err="1"/>
              <a:t>인벌젼</a:t>
            </a:r>
            <a:r>
              <a:rPr kumimoji="1" lang="ko-KR" altLang="en-US" dirty="0"/>
              <a:t> 알고리즘을 활용하여 양자 회로의 깊이를 줄였으며 추가 큐비트를 할당함으로써 </a:t>
            </a:r>
            <a:r>
              <a:rPr kumimoji="1" lang="en-US" altLang="ko-KR" dirty="0"/>
              <a:t>CNOT</a:t>
            </a:r>
            <a:r>
              <a:rPr kumimoji="1" lang="ko-KR" altLang="en-US" dirty="0"/>
              <a:t>게이트와 </a:t>
            </a:r>
            <a:r>
              <a:rPr kumimoji="1" lang="ko-KR" altLang="en-US" dirty="0" err="1"/>
              <a:t>토폴리게이트의</a:t>
            </a:r>
            <a:r>
              <a:rPr kumimoji="1" lang="ko-KR" altLang="en-US" dirty="0"/>
              <a:t> 수를 줄였습니다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논문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대비 </a:t>
            </a:r>
            <a:r>
              <a:rPr kumimoji="1" lang="en-US" altLang="ko-KR" dirty="0"/>
              <a:t>depth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배 가량 줄였습니다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동향을 살펴본 결과 대부분의 </a:t>
            </a:r>
            <a:r>
              <a:rPr kumimoji="1" lang="ko-KR" altLang="en-US" dirty="0" err="1"/>
              <a:t>대칭키</a:t>
            </a:r>
            <a:r>
              <a:rPr kumimoji="1" lang="ko-KR" altLang="en-US" dirty="0"/>
              <a:t> 암호들이 양자 회로로 구현한 후 </a:t>
            </a:r>
            <a:r>
              <a:rPr kumimoji="1" lang="ko-KR" altLang="en-US" dirty="0" err="1"/>
              <a:t>그루버</a:t>
            </a:r>
            <a:r>
              <a:rPr kumimoji="1" lang="ko-KR" altLang="en-US" dirty="0"/>
              <a:t> 알고리즘을 활용하여 양자 자원을 추정하고 보안 수준을 평가하고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그에 반해 사이먼 알고리즘의 활용도는 적었는데요 앞으로 </a:t>
            </a:r>
            <a:r>
              <a:rPr kumimoji="1" lang="ko-KR" altLang="en-US" dirty="0" err="1"/>
              <a:t>그루버</a:t>
            </a:r>
            <a:r>
              <a:rPr kumimoji="1" lang="ko-KR" altLang="en-US" dirty="0"/>
              <a:t> 뿐 아니라 사이먼 알고리즘을 활용하는 연구도 활성화 되어야 할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양자 회로 구현 및 양자 자원 추정 연구 동향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[HONAM2022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485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서론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39E311B-37ED-67DA-C423-41128152A833}"/>
              </a:ext>
            </a:extLst>
          </p:cNvPr>
          <p:cNvSpPr txBox="1">
            <a:spLocks/>
          </p:cNvSpPr>
          <p:nvPr/>
        </p:nvSpPr>
        <p:spPr>
          <a:xfrm>
            <a:off x="680993" y="1881552"/>
            <a:ext cx="10915133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컴퓨터 개발 가속화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&amp;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 알고리즘 등장 → 암호의 보안적 위협을 야기할 수 있음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73E1A74-4275-A602-8783-3D1910DC2C20}"/>
              </a:ext>
            </a:extLst>
          </p:cNvPr>
          <p:cNvSpPr txBox="1">
            <a:spLocks/>
          </p:cNvSpPr>
          <p:nvPr/>
        </p:nvSpPr>
        <p:spPr>
          <a:xfrm>
            <a:off x="680993" y="2218515"/>
            <a:ext cx="10915133" cy="1402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암호들에 양자 알고리즘을 적용했을 때 발생하는 공격 비용 추정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이를 통해 양자 후 보안 강도를 평가하는 것 중요함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8D3B2FD-68D3-BEDF-ED27-3C093477C284}"/>
              </a:ext>
            </a:extLst>
          </p:cNvPr>
          <p:cNvSpPr txBox="1">
            <a:spLocks/>
          </p:cNvSpPr>
          <p:nvPr/>
        </p:nvSpPr>
        <p:spPr>
          <a:xfrm>
            <a:off x="638433" y="5102432"/>
            <a:ext cx="10915133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⇒ </a:t>
            </a: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대표적인 양자 알고리즘</a:t>
            </a: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(</a:t>
            </a:r>
            <a:r>
              <a:rPr lang="en" altLang="ko-KR" sz="1800" dirty="0">
                <a:solidFill>
                  <a:srgbClr val="262626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Grover, Simon, Shor</a:t>
            </a:r>
            <a:r>
              <a:rPr lang="en-US" altLang="ko-KR" sz="2200" dirty="0">
                <a:solidFill>
                  <a:srgbClr val="262626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)</a:t>
            </a:r>
            <a:r>
              <a:rPr lang="ko-KR" altLang="en-US" sz="2200" dirty="0">
                <a:solidFill>
                  <a:srgbClr val="262626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을 적용한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양자 회로 구현 연구 동향을 살펴봄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.</a:t>
            </a:r>
            <a:endParaRPr lang="ko-KR" altLang="en-US" sz="16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4B56C64-26DC-B80F-192D-8ED0C0A059AA}"/>
              </a:ext>
            </a:extLst>
          </p:cNvPr>
          <p:cNvSpPr txBox="1">
            <a:spLocks/>
          </p:cNvSpPr>
          <p:nvPr/>
        </p:nvSpPr>
        <p:spPr>
          <a:xfrm>
            <a:off x="680993" y="3413176"/>
            <a:ext cx="10915133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현재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/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공개키 암호에 위 작업들을 수행하는 연구가 활발하게 진행 중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D4BB6AD-288C-42EA-AF66-A7ABCEC4E880}"/>
              </a:ext>
            </a:extLst>
          </p:cNvPr>
          <p:cNvSpPr txBox="1">
            <a:spLocks/>
          </p:cNvSpPr>
          <p:nvPr/>
        </p:nvSpPr>
        <p:spPr>
          <a:xfrm>
            <a:off x="680993" y="3928766"/>
            <a:ext cx="10915133" cy="54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최근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Simon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알고리즘을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기반 암호의 공격 비용 추정에 적용한 연구 제시되기도 했음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Grover Search Algorithm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1DA1F0B-F4CE-FE70-C6C9-2E26781C126E}"/>
              </a:ext>
            </a:extLst>
          </p:cNvPr>
          <p:cNvSpPr txBox="1">
            <a:spLocks/>
          </p:cNvSpPr>
          <p:nvPr/>
        </p:nvSpPr>
        <p:spPr>
          <a:xfrm>
            <a:off x="638432" y="1612463"/>
            <a:ext cx="10915133" cy="604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1996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년 </a:t>
            </a:r>
            <a:r>
              <a:rPr lang="en-US" altLang="ko-KR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Lov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Grover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의해 제안된 양자 검색 알고리즘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2BE8B6-2284-D387-9A90-CF048B080DE3}"/>
              </a:ext>
            </a:extLst>
          </p:cNvPr>
          <p:cNvGrpSpPr/>
          <p:nvPr/>
        </p:nvGrpSpPr>
        <p:grpSpPr>
          <a:xfrm>
            <a:off x="864947" y="3844463"/>
            <a:ext cx="4499532" cy="1443039"/>
            <a:chOff x="864947" y="4411482"/>
            <a:chExt cx="4499532" cy="14430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912768-9A99-E005-B4AF-28D420CEC3FD}"/>
                </a:ext>
              </a:extLst>
            </p:cNvPr>
            <p:cNvSpPr/>
            <p:nvPr/>
          </p:nvSpPr>
          <p:spPr>
            <a:xfrm>
              <a:off x="864947" y="4411482"/>
              <a:ext cx="3147711" cy="3693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592A02C-24F7-A299-4E7D-DA27086C26FD}"/>
                    </a:ext>
                  </a:extLst>
                </p:cNvPr>
                <p:cNvSpPr txBox="1"/>
                <p:nvPr/>
              </p:nvSpPr>
              <p:spPr>
                <a:xfrm>
                  <a:off x="905310" y="4908150"/>
                  <a:ext cx="4459169" cy="7990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평균적으로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번</a:t>
                  </a:r>
                  <a:r>
                    <a:rPr kumimoji="1" lang="en-US" altLang="ko-KR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,</a:t>
                  </a:r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 최악의 경우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번 조사함</a:t>
                  </a:r>
                  <a:endParaRPr kumimoji="1" lang="en-US" altLang="ko-KR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1" lang="ko-KR" altLang="en-US" sz="160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시간복잡도</a:t>
                  </a:r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kumimoji="1" lang="en-US" altLang="ko-KR" sz="16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a14:m>
                  <a:endParaRPr kumimoji="0" lang="ko-KR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592A02C-24F7-A299-4E7D-DA27086C2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310" y="4908150"/>
                  <a:ext cx="4459169" cy="799065"/>
                </a:xfrm>
                <a:prstGeom prst="rect">
                  <a:avLst/>
                </a:prstGeom>
                <a:blipFill>
                  <a:blip r:embed="rId3"/>
                  <a:stretch>
                    <a:fillRect l="-852"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C68FE5-44E8-B0CC-6298-C44AEB2875FB}"/>
                </a:ext>
              </a:extLst>
            </p:cNvPr>
            <p:cNvSpPr txBox="1"/>
            <p:nvPr/>
          </p:nvSpPr>
          <p:spPr>
            <a:xfrm>
              <a:off x="879911" y="4437060"/>
              <a:ext cx="31327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Classical computation </a:t>
              </a:r>
              <a:r>
                <a:rPr kumimoji="1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사용</a:t>
              </a:r>
              <a:endPara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79D226-B3A8-53F6-AA08-80D2A05D8590}"/>
                </a:ext>
              </a:extLst>
            </p:cNvPr>
            <p:cNvSpPr/>
            <p:nvPr/>
          </p:nvSpPr>
          <p:spPr>
            <a:xfrm>
              <a:off x="876005" y="4793693"/>
              <a:ext cx="4488474" cy="106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2C79E3-054A-2EF3-06E1-5C818E2A0967}"/>
              </a:ext>
            </a:extLst>
          </p:cNvPr>
          <p:cNvGrpSpPr/>
          <p:nvPr/>
        </p:nvGrpSpPr>
        <p:grpSpPr>
          <a:xfrm>
            <a:off x="6947685" y="3831316"/>
            <a:ext cx="4379368" cy="1443039"/>
            <a:chOff x="6471074" y="5021082"/>
            <a:chExt cx="4379368" cy="14430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D205B3-3137-21C1-0DFB-1172EC3F25E8}"/>
                </a:ext>
              </a:extLst>
            </p:cNvPr>
            <p:cNvSpPr/>
            <p:nvPr/>
          </p:nvSpPr>
          <p:spPr>
            <a:xfrm>
              <a:off x="6471074" y="5021082"/>
              <a:ext cx="2755722" cy="3693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5339-7503-F4F2-E195-135802F51264}"/>
                </a:ext>
              </a:extLst>
            </p:cNvPr>
            <p:cNvSpPr txBox="1"/>
            <p:nvPr/>
          </p:nvSpPr>
          <p:spPr>
            <a:xfrm>
              <a:off x="6482131" y="5034229"/>
              <a:ext cx="27557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Grover’s algorithm</a:t>
              </a:r>
              <a:r>
                <a:rPr kumimoji="1" lang="ko-KR" altLang="en-US" sz="18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rPr>
                <a:t> 적용</a:t>
              </a:r>
              <a:endPara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011A0C-8731-683C-B087-DAA7A485C9F8}"/>
                    </a:ext>
                  </a:extLst>
                </p:cNvPr>
                <p:cNvSpPr txBox="1"/>
                <p:nvPr/>
              </p:nvSpPr>
              <p:spPr>
                <a:xfrm>
                  <a:off x="6602295" y="5510642"/>
                  <a:ext cx="3600450" cy="8590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ko-KR" altLang="en-US" sz="160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rad>
                    </m:oMath>
                  </a14:m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번 조사하여 찾을 수 있음</a:t>
                  </a:r>
                  <a:r>
                    <a:rPr kumimoji="1" lang="en-US" altLang="ko-KR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 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1" lang="ko-KR" altLang="en-US" sz="160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시간복잡도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ko-KR" altLang="en-US" sz="160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rad>
                    </m:oMath>
                  </a14:m>
                  <a:endParaRPr kumimoji="0" lang="ko-KR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011A0C-8731-683C-B087-DAA7A485C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295" y="5510642"/>
                  <a:ext cx="3600450" cy="859081"/>
                </a:xfrm>
                <a:prstGeom prst="rect">
                  <a:avLst/>
                </a:prstGeom>
                <a:blipFill>
                  <a:blip r:embed="rId4"/>
                  <a:stretch>
                    <a:fillRect l="-1056" b="-72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85B065C-F466-543E-BB2E-CB14A4164476}"/>
                </a:ext>
              </a:extLst>
            </p:cNvPr>
            <p:cNvSpPr/>
            <p:nvPr/>
          </p:nvSpPr>
          <p:spPr>
            <a:xfrm>
              <a:off x="6482131" y="5403293"/>
              <a:ext cx="4368311" cy="106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</p:grpSp>
      <p:pic>
        <p:nvPicPr>
          <p:cNvPr id="11" name="Picture 2" descr="이미지0">
            <a:extLst>
              <a:ext uri="{FF2B5EF4-FFF2-40B4-BE49-F238E27FC236}">
                <a16:creationId xmlns:a16="http://schemas.microsoft.com/office/drawing/2014/main" id="{D5D92383-56A0-1799-4BB0-A7D52DA0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16" y="2756741"/>
            <a:ext cx="5316768" cy="8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CA1281-6C35-FCF6-5F6E-541519CF1AB2}"/>
                  </a:ext>
                </a:extLst>
              </p:cNvPr>
              <p:cNvSpPr txBox="1"/>
              <p:nvPr/>
            </p:nvSpPr>
            <p:spPr>
              <a:xfrm>
                <a:off x="1746742" y="2085192"/>
                <a:ext cx="9470778" cy="471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1" lang="ko-KR" altLang="en-US" sz="18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개의 아이템이 있는 목록이 주어졌을 때</a:t>
                </a:r>
                <a:r>
                  <a:rPr kumimoji="1" lang="en-US" altLang="ko-KR" sz="18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, </a:t>
                </a:r>
                <a:r>
                  <a:rPr kumimoji="1" lang="ko-KR" altLang="en-US" sz="18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특정한 조건을 만족하는 항목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ko-KR" alt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/>
                      </a:rPr>
                      <m:t>ω</m:t>
                    </m:r>
                  </m:oMath>
                </a14:m>
                <a:r>
                  <a:rPr kumimoji="1" lang="ko-KR" altLang="en-US" sz="180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를 찾으려는 경우</a:t>
                </a:r>
                <a:endParaRPr kumimoji="1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oulNamsan M" panose="02020603020101020101" pitchFamily="18" charset="-127"/>
                  <a:ea typeface="SeoulNamsan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CA1281-6C35-FCF6-5F6E-541519CF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742" y="2085192"/>
                <a:ext cx="9470778" cy="471924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45DA00D4-1F42-19BA-963C-9B4F4D899F80}"/>
              </a:ext>
            </a:extLst>
          </p:cNvPr>
          <p:cNvSpPr txBox="1">
            <a:spLocks/>
          </p:cNvSpPr>
          <p:nvPr/>
        </p:nvSpPr>
        <p:spPr>
          <a:xfrm>
            <a:off x="638432" y="5462367"/>
            <a:ext cx="10915133" cy="121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대칭키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암호의 비밀키 검색에 적용할 경우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암호의 보안 강도가 절반으로 감소함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en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Grover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알고리즘은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대칭키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암호들의 양자 자원 추정에 사용됨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  <a:endParaRPr lang="ko-KR" altLang="en-US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9E1C5AC-7D67-2313-B8F4-99F0339FF015}"/>
              </a:ext>
            </a:extLst>
          </p:cNvPr>
          <p:cNvSpPr txBox="1">
            <a:spLocks/>
          </p:cNvSpPr>
          <p:nvPr/>
        </p:nvSpPr>
        <p:spPr>
          <a:xfrm>
            <a:off x="411920" y="1195504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Grover Algorithm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71FF31-8B98-3624-1EE0-2F22B7A633EB}"/>
              </a:ext>
            </a:extLst>
          </p:cNvPr>
          <p:cNvGrpSpPr/>
          <p:nvPr/>
        </p:nvGrpSpPr>
        <p:grpSpPr>
          <a:xfrm>
            <a:off x="473472" y="1162320"/>
            <a:ext cx="3141069" cy="416235"/>
            <a:chOff x="616649" y="4079097"/>
            <a:chExt cx="3141069" cy="416235"/>
          </a:xfrm>
        </p:grpSpPr>
        <p:cxnSp>
          <p:nvCxnSpPr>
            <p:cNvPr id="22" name="직선 연결선 30">
              <a:extLst>
                <a:ext uri="{FF2B5EF4-FFF2-40B4-BE49-F238E27FC236}">
                  <a16:creationId xmlns:a16="http://schemas.microsoft.com/office/drawing/2014/main" id="{8DBDF65F-9B97-867B-9379-9316A21FF9AF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9" y="4079097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31">
              <a:extLst>
                <a:ext uri="{FF2B5EF4-FFF2-40B4-BE49-F238E27FC236}">
                  <a16:creationId xmlns:a16="http://schemas.microsoft.com/office/drawing/2014/main" id="{9D0FC667-56F7-C568-182A-834A7AFA5A08}"/>
                </a:ext>
              </a:extLst>
            </p:cNvPr>
            <p:cNvCxnSpPr>
              <a:cxnSpLocks/>
            </p:cNvCxnSpPr>
            <p:nvPr/>
          </p:nvCxnSpPr>
          <p:spPr>
            <a:xfrm>
              <a:off x="625718" y="4495332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2.2 Simon’s Algorithm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B9DE696F-D6D9-376C-240D-12FC39C40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1572900"/>
                <a:ext cx="11574618" cy="10203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인 입력에 대해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𝑦</m:t>
                        </m:r>
                      </m:e>
                    </m:d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: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가 주어졌을 때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𝒔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B9DE696F-D6D9-376C-240D-12FC39C4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572900"/>
                <a:ext cx="11574618" cy="1020371"/>
              </a:xfrm>
              <a:prstGeom prst="rect">
                <a:avLst/>
              </a:prstGeom>
              <a:blipFill>
                <a:blip r:embed="rId3"/>
                <a:stretch>
                  <a:fillRect r="-110"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35F659-ED72-81CB-6561-25DA9FC65C84}"/>
              </a:ext>
            </a:extLst>
          </p:cNvPr>
          <p:cNvSpPr txBox="1">
            <a:spLocks/>
          </p:cNvSpPr>
          <p:nvPr/>
        </p:nvSpPr>
        <p:spPr>
          <a:xfrm>
            <a:off x="411920" y="1178581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Simon’s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Problem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633DD-89FB-1700-F274-6DBAAB29D9B0}"/>
              </a:ext>
            </a:extLst>
          </p:cNvPr>
          <p:cNvGrpSpPr/>
          <p:nvPr/>
        </p:nvGrpSpPr>
        <p:grpSpPr>
          <a:xfrm>
            <a:off x="473472" y="1145397"/>
            <a:ext cx="3141069" cy="416235"/>
            <a:chOff x="616649" y="4079097"/>
            <a:chExt cx="3141069" cy="41623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79CDA3-3778-50B9-94AC-8F03FDE04829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9" y="4079097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A94AFD6-C1D3-1E79-8B05-986FBE1C4F30}"/>
                </a:ext>
              </a:extLst>
            </p:cNvPr>
            <p:cNvCxnSpPr>
              <a:cxnSpLocks/>
            </p:cNvCxnSpPr>
            <p:nvPr/>
          </p:nvCxnSpPr>
          <p:spPr>
            <a:xfrm>
              <a:off x="625718" y="4495332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1065DCC-EFAF-39D9-8246-C786E553F334}"/>
              </a:ext>
            </a:extLst>
          </p:cNvPr>
          <p:cNvSpPr txBox="1">
            <a:spLocks/>
          </p:cNvSpPr>
          <p:nvPr/>
        </p:nvSpPr>
        <p:spPr>
          <a:xfrm>
            <a:off x="426198" y="2547784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Simon’s Algorithm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6EF7CE-A4ED-7AC9-9762-533524B043C0}"/>
              </a:ext>
            </a:extLst>
          </p:cNvPr>
          <p:cNvGrpSpPr/>
          <p:nvPr/>
        </p:nvGrpSpPr>
        <p:grpSpPr>
          <a:xfrm>
            <a:off x="487750" y="2514600"/>
            <a:ext cx="3141069" cy="416235"/>
            <a:chOff x="616649" y="4079097"/>
            <a:chExt cx="3141069" cy="416235"/>
          </a:xfrm>
        </p:grpSpPr>
        <p:cxnSp>
          <p:nvCxnSpPr>
            <p:cNvPr id="9" name="직선 연결선 30">
              <a:extLst>
                <a:ext uri="{FF2B5EF4-FFF2-40B4-BE49-F238E27FC236}">
                  <a16:creationId xmlns:a16="http://schemas.microsoft.com/office/drawing/2014/main" id="{681A7A52-D1D3-A303-5387-9C4F1B293EE9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9" y="4079097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31">
              <a:extLst>
                <a:ext uri="{FF2B5EF4-FFF2-40B4-BE49-F238E27FC236}">
                  <a16:creationId xmlns:a16="http://schemas.microsoft.com/office/drawing/2014/main" id="{5CFAA408-233F-FA27-6E96-4892FE4BE697}"/>
                </a:ext>
              </a:extLst>
            </p:cNvPr>
            <p:cNvCxnSpPr>
              <a:cxnSpLocks/>
            </p:cNvCxnSpPr>
            <p:nvPr/>
          </p:nvCxnSpPr>
          <p:spPr>
            <a:xfrm>
              <a:off x="625718" y="4495332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27D3AFD3-07C3-7542-EB58-C1761E66BD79}"/>
              </a:ext>
            </a:extLst>
          </p:cNvPr>
          <p:cNvSpPr txBox="1">
            <a:spLocks/>
          </p:cNvSpPr>
          <p:nvPr/>
        </p:nvSpPr>
        <p:spPr>
          <a:xfrm>
            <a:off x="411920" y="2969010"/>
            <a:ext cx="11574618" cy="1300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FontTx/>
              <a:buChar char="-"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Daniel Simon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 의해 제안된 양자 알고리즘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lvl="0">
              <a:lnSpc>
                <a:spcPct val="100000"/>
              </a:lnSpc>
              <a:buFontTx/>
              <a:buChar char="-"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양자 컴퓨팅 환경에서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Simon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문제를 다항 시간 내에 풀 수 있게 도움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lvl="0">
              <a:lnSpc>
                <a:spcPct val="100000"/>
              </a:lnSpc>
              <a:buFontTx/>
              <a:buChar char="-"/>
              <a:defRPr/>
            </a:pP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대칭키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기반 암호 알고리즘의 양자 자원 추정에 사용될 수 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E4E20A-28FF-FB5A-3A7A-17202FCAEED2}"/>
              </a:ext>
            </a:extLst>
          </p:cNvPr>
          <p:cNvGrpSpPr/>
          <p:nvPr/>
        </p:nvGrpSpPr>
        <p:grpSpPr>
          <a:xfrm>
            <a:off x="3414457" y="4025034"/>
            <a:ext cx="5363085" cy="2796667"/>
            <a:chOff x="6485164" y="-14968"/>
            <a:chExt cx="6616700" cy="362826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2A7DBFA-22A5-7C41-D78C-FB238F859F56}"/>
                </a:ext>
              </a:extLst>
            </p:cNvPr>
            <p:cNvGrpSpPr/>
            <p:nvPr/>
          </p:nvGrpSpPr>
          <p:grpSpPr>
            <a:xfrm>
              <a:off x="6485164" y="-14968"/>
              <a:ext cx="6616700" cy="3628269"/>
              <a:chOff x="1002393" y="2042303"/>
              <a:chExt cx="6616700" cy="362636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A7CFDBE-0FEA-8803-AE1F-591A7FBE8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393" y="2042303"/>
                <a:ext cx="6616700" cy="3429000"/>
              </a:xfrm>
              <a:prstGeom prst="rect">
                <a:avLst/>
              </a:prstGeom>
            </p:spPr>
          </p:pic>
          <p:sp>
            <p:nvSpPr>
              <p:cNvPr id="23" name="텍스트 개체 틀 2">
                <a:extLst>
                  <a:ext uri="{FF2B5EF4-FFF2-40B4-BE49-F238E27FC236}">
                    <a16:creationId xmlns:a16="http://schemas.microsoft.com/office/drawing/2014/main" id="{D51F41D5-926F-3959-9F5A-131F08137E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9604" y="5105251"/>
                <a:ext cx="3649787" cy="5634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1. Simon’s Circuit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CABC9D-2B7F-0191-FF46-8575CFECB2A9}"/>
                    </a:ext>
                  </a:extLst>
                </p:cNvPr>
                <p:cNvSpPr txBox="1"/>
                <p:nvPr/>
              </p:nvSpPr>
              <p:spPr>
                <a:xfrm>
                  <a:off x="8179824" y="2563216"/>
                  <a:ext cx="3482097" cy="4791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서울남산체 L" panose="02020503020101020101" pitchFamily="18" charset="-127"/>
                                  </a:rPr>
                                  <m:t>𝑎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CABC9D-2B7F-0191-FF46-8575CFECB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824" y="2563216"/>
                  <a:ext cx="3482097" cy="479154"/>
                </a:xfrm>
                <a:prstGeom prst="rect">
                  <a:avLst/>
                </a:prstGeom>
                <a:blipFill>
                  <a:blip r:embed="rId5"/>
                  <a:stretch>
                    <a:fillRect l="-2679" t="-106667" b="-17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514DC7-1929-D581-6399-6DEF6C64119F}"/>
                </a:ext>
              </a:extLst>
            </p:cNvPr>
            <p:cNvSpPr/>
            <p:nvPr/>
          </p:nvSpPr>
          <p:spPr>
            <a:xfrm>
              <a:off x="9550400" y="1308100"/>
              <a:ext cx="599491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64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2.3 Shor’s Algorithm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B9DE696F-D6D9-376C-240D-12FC39C406C2}"/>
              </a:ext>
            </a:extLst>
          </p:cNvPr>
          <p:cNvSpPr txBox="1">
            <a:spLocks/>
          </p:cNvSpPr>
          <p:nvPr/>
        </p:nvSpPr>
        <p:spPr>
          <a:xfrm>
            <a:off x="482541" y="4564347"/>
            <a:ext cx="10807251" cy="140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양자 컴퓨팅 상에서 </a:t>
            </a:r>
            <a:r>
              <a:rPr lang="en-US" altLang="ko-KR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shor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알고리즘을 소인수 분해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타원곡선 이상대수 난제에 기반한 공개키 암호에 적용할 경우 해당 암호들은 더 이상 안전하지 않게 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공개키 암호 공격에 사용될 수 있기에 공개키 암호들의 양자 자원 추정에 사용됨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35F659-ED72-81CB-6561-25DA9FC65C84}"/>
              </a:ext>
            </a:extLst>
          </p:cNvPr>
          <p:cNvSpPr txBox="1">
            <a:spLocks/>
          </p:cNvSpPr>
          <p:nvPr/>
        </p:nvSpPr>
        <p:spPr>
          <a:xfrm>
            <a:off x="411920" y="1273577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Shor’s Algorithm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633DD-89FB-1700-F274-6DBAAB29D9B0}"/>
              </a:ext>
            </a:extLst>
          </p:cNvPr>
          <p:cNvGrpSpPr/>
          <p:nvPr/>
        </p:nvGrpSpPr>
        <p:grpSpPr>
          <a:xfrm>
            <a:off x="473472" y="1240393"/>
            <a:ext cx="3141069" cy="416235"/>
            <a:chOff x="616649" y="4079097"/>
            <a:chExt cx="3141069" cy="41623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79CDA3-3778-50B9-94AC-8F03FDE04829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9" y="4079097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A94AFD6-C1D3-1E79-8B05-986FBE1C4F30}"/>
                </a:ext>
              </a:extLst>
            </p:cNvPr>
            <p:cNvCxnSpPr>
              <a:cxnSpLocks/>
            </p:cNvCxnSpPr>
            <p:nvPr/>
          </p:nvCxnSpPr>
          <p:spPr>
            <a:xfrm>
              <a:off x="625718" y="4495332"/>
              <a:ext cx="3132000" cy="0"/>
            </a:xfrm>
            <a:prstGeom prst="line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DCA9B5A-1ED4-8394-BF45-19D3651ED0FA}"/>
              </a:ext>
            </a:extLst>
          </p:cNvPr>
          <p:cNvSpPr txBox="1">
            <a:spLocks/>
          </p:cNvSpPr>
          <p:nvPr/>
        </p:nvSpPr>
        <p:spPr>
          <a:xfrm>
            <a:off x="460984" y="1715438"/>
            <a:ext cx="11306608" cy="775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지수 차원의 복잡도를 가지는 소인수 분해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이산대수 문제를 다항 시간에 해결할 수 있도록 만들어주는 양자 알고리즘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1AED4CB-128F-FE79-DD73-9ADC5CEAA8A8}"/>
              </a:ext>
            </a:extLst>
          </p:cNvPr>
          <p:cNvGrpSpPr/>
          <p:nvPr/>
        </p:nvGrpSpPr>
        <p:grpSpPr>
          <a:xfrm>
            <a:off x="602791" y="2756523"/>
            <a:ext cx="1886400" cy="1438015"/>
            <a:chOff x="876574" y="2519784"/>
            <a:chExt cx="1886400" cy="14380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D10521A-3D0C-8FFF-7B9D-AFF151B4437B}"/>
                </a:ext>
              </a:extLst>
            </p:cNvPr>
            <p:cNvGrpSpPr/>
            <p:nvPr/>
          </p:nvGrpSpPr>
          <p:grpSpPr>
            <a:xfrm>
              <a:off x="1335327" y="2987394"/>
              <a:ext cx="953902" cy="879981"/>
              <a:chOff x="1353608" y="2447399"/>
              <a:chExt cx="953902" cy="87998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F2B354-6F70-061D-C443-BEA11435FF4A}"/>
                  </a:ext>
                </a:extLst>
              </p:cNvPr>
              <p:cNvSpPr txBox="1"/>
              <p:nvPr/>
            </p:nvSpPr>
            <p:spPr>
              <a:xfrm>
                <a:off x="1353608" y="295804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3</a:t>
                </a:r>
                <a:endParaRPr kumimoji="1"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F94665-3955-4711-7CED-CA4B75A753C5}"/>
                  </a:ext>
                </a:extLst>
              </p:cNvPr>
              <p:cNvSpPr txBox="1"/>
              <p:nvPr/>
            </p:nvSpPr>
            <p:spPr>
              <a:xfrm>
                <a:off x="1994604" y="295804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5</a:t>
                </a:r>
                <a:endParaRPr kumimoji="1"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F5AB3C-C44A-CF3F-4D5B-5E78952E7DDB}"/>
                  </a:ext>
                </a:extLst>
              </p:cNvPr>
              <p:cNvSpPr txBox="1"/>
              <p:nvPr/>
            </p:nvSpPr>
            <p:spPr>
              <a:xfrm>
                <a:off x="1612344" y="244739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15</a:t>
                </a:r>
                <a:endParaRPr kumimoji="1" lang="ko-KR" altLang="en-US" dirty="0"/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34BD114-2D21-E4D2-D7BC-294A38815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3942" y="2751006"/>
                <a:ext cx="127278" cy="234000"/>
              </a:xfrm>
              <a:prstGeom prst="straightConnector1">
                <a:avLst/>
              </a:prstGeom>
              <a:ln w="19050">
                <a:solidFill>
                  <a:srgbClr val="1C476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EE605E2C-4752-B4F6-2F7B-453791A53C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2949" y="2744501"/>
                <a:ext cx="127278" cy="234000"/>
              </a:xfrm>
              <a:prstGeom prst="straightConnector1">
                <a:avLst/>
              </a:prstGeom>
              <a:ln w="19050">
                <a:solidFill>
                  <a:srgbClr val="1C476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40B6EF-1063-5079-2256-8A2320DB8F11}"/>
                </a:ext>
              </a:extLst>
            </p:cNvPr>
            <p:cNvSpPr/>
            <p:nvPr/>
          </p:nvSpPr>
          <p:spPr>
            <a:xfrm>
              <a:off x="876574" y="2519784"/>
              <a:ext cx="1886400" cy="3672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E67681-75F6-E443-029C-73485273BD10}"/>
                </a:ext>
              </a:extLst>
            </p:cNvPr>
            <p:cNvSpPr txBox="1"/>
            <p:nvPr/>
          </p:nvSpPr>
          <p:spPr>
            <a:xfrm>
              <a:off x="891539" y="2540338"/>
              <a:ext cx="18516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b="1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소인수 분해 문제</a:t>
              </a:r>
              <a:endPara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199E4A-3C3F-AFAD-988A-58A1B7EA143C}"/>
                </a:ext>
              </a:extLst>
            </p:cNvPr>
            <p:cNvSpPr/>
            <p:nvPr/>
          </p:nvSpPr>
          <p:spPr>
            <a:xfrm>
              <a:off x="887633" y="2896971"/>
              <a:ext cx="1866625" cy="106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0D8464D-687A-C30F-67B5-2B4E0BAE77F0}"/>
              </a:ext>
            </a:extLst>
          </p:cNvPr>
          <p:cNvGrpSpPr/>
          <p:nvPr/>
        </p:nvGrpSpPr>
        <p:grpSpPr>
          <a:xfrm>
            <a:off x="3161504" y="2746482"/>
            <a:ext cx="2340357" cy="1443039"/>
            <a:chOff x="3435287" y="2509743"/>
            <a:chExt cx="2340357" cy="1443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742121E-1321-B2C2-ED55-259269DB91B3}"/>
                    </a:ext>
                  </a:extLst>
                </p:cNvPr>
                <p:cNvSpPr txBox="1"/>
                <p:nvPr/>
              </p:nvSpPr>
              <p:spPr>
                <a:xfrm>
                  <a:off x="3452956" y="3485441"/>
                  <a:ext cx="23226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a14:m>
                  <a:r>
                    <a:rPr kumimoji="1" lang="ko-KR" altLang="en-US" sz="1400" dirty="0"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 </a:t>
                  </a:r>
                  <a:r>
                    <a:rPr kumimoji="1" lang="en-US" altLang="ko-KR" sz="1400" dirty="0"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:</a:t>
                  </a:r>
                  <a:r>
                    <a:rPr kumimoji="1" lang="ko-KR" altLang="en-US" sz="1400" dirty="0"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 주기 함수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742121E-1321-B2C2-ED55-259269DB9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956" y="3485441"/>
                  <a:ext cx="232268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19A45D-A714-E6BC-E313-543A1CA3DD0C}"/>
                    </a:ext>
                  </a:extLst>
                </p:cNvPr>
                <p:cNvSpPr txBox="1"/>
                <p:nvPr/>
              </p:nvSpPr>
              <p:spPr>
                <a:xfrm>
                  <a:off x="3578462" y="3067139"/>
                  <a:ext cx="2107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19A45D-A714-E6BC-E313-543A1CA3D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462" y="3067139"/>
                  <a:ext cx="210788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BFCD0D6-EFB8-2EA9-C7A6-E8CC8B1E4A4C}"/>
                </a:ext>
              </a:extLst>
            </p:cNvPr>
            <p:cNvSpPr/>
            <p:nvPr/>
          </p:nvSpPr>
          <p:spPr>
            <a:xfrm>
              <a:off x="3435287" y="2509743"/>
              <a:ext cx="2322000" cy="3693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80F0AED-498F-44CA-C4C3-E4040EB1045A}"/>
                </a:ext>
              </a:extLst>
            </p:cNvPr>
            <p:cNvSpPr/>
            <p:nvPr/>
          </p:nvSpPr>
          <p:spPr>
            <a:xfrm>
              <a:off x="3446346" y="2891954"/>
              <a:ext cx="2302447" cy="106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E9B901-28E7-F881-854B-45E7F58675AC}"/>
                </a:ext>
              </a:extLst>
            </p:cNvPr>
            <p:cNvSpPr txBox="1"/>
            <p:nvPr/>
          </p:nvSpPr>
          <p:spPr>
            <a:xfrm>
              <a:off x="3706573" y="2535887"/>
              <a:ext cx="18516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b="1" dirty="0">
                  <a:solidFill>
                    <a:prstClr val="black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주기 찾기 문제</a:t>
              </a:r>
              <a:endParaRPr kumimoji="0" lang="ko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F0C0808-BBFC-2339-A174-16AD71D7366B}"/>
              </a:ext>
            </a:extLst>
          </p:cNvPr>
          <p:cNvCxnSpPr>
            <a:cxnSpLocks/>
          </p:cNvCxnSpPr>
          <p:nvPr/>
        </p:nvCxnSpPr>
        <p:spPr>
          <a:xfrm flipV="1">
            <a:off x="2561953" y="3659107"/>
            <a:ext cx="540000" cy="5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EB4ABAE-FFB5-553D-98BF-BEE3EFAF0509}"/>
              </a:ext>
            </a:extLst>
          </p:cNvPr>
          <p:cNvGrpSpPr/>
          <p:nvPr/>
        </p:nvGrpSpPr>
        <p:grpSpPr>
          <a:xfrm>
            <a:off x="6175592" y="2725530"/>
            <a:ext cx="2322000" cy="1443039"/>
            <a:chOff x="3435287" y="2509743"/>
            <a:chExt cx="2322000" cy="1443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333BEA0-77E6-E24F-DE6F-F63DD45A5192}"/>
                    </a:ext>
                  </a:extLst>
                </p:cNvPr>
                <p:cNvSpPr txBox="1"/>
                <p:nvPr/>
              </p:nvSpPr>
              <p:spPr>
                <a:xfrm>
                  <a:off x="3958949" y="3028634"/>
                  <a:ext cx="12477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kumimoji="1" lang="ko-KR" altLang="en-US" dirty="0"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주기 </a:t>
                  </a:r>
                  <a14:m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ko-KR" altLang="en-US" dirty="0"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찾음</a:t>
                  </a:r>
                  <a:endParaRPr kumimoji="1" lang="en-US" altLang="ko-KR" dirty="0">
                    <a:latin typeface="SeoulNamsan L" panose="02020403020101020101" pitchFamily="18" charset="-127"/>
                    <a:ea typeface="SeoulNamsan L" panose="02020403020101020101" pitchFamily="18" charset="-127"/>
                  </a:endParaRPr>
                </a:p>
                <a:p>
                  <a:pPr algn="ctr"/>
                  <a:r>
                    <a:rPr kumimoji="1" lang="en-US" altLang="ko-KR" dirty="0"/>
                    <a:t>ex) </a:t>
                  </a:r>
                  <a14:m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a14:m>
                  <a:endParaRPr kumimoji="1" lang="ko-KR" altLang="en-US" dirty="0">
                    <a:latin typeface="SeoulNamsan L" panose="02020403020101020101" pitchFamily="18" charset="-127"/>
                    <a:ea typeface="SeoulNamsan L" panose="020204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333BEA0-77E6-E24F-DE6F-F63DD45A5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949" y="3028634"/>
                  <a:ext cx="1247713" cy="784830"/>
                </a:xfrm>
                <a:prstGeom prst="rect">
                  <a:avLst/>
                </a:prstGeom>
                <a:blipFill>
                  <a:blip r:embed="rId5"/>
                  <a:stretch>
                    <a:fillRect l="-3030" r="-4040"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5B870A4-20A0-82D7-4B52-1025B29699F6}"/>
                </a:ext>
              </a:extLst>
            </p:cNvPr>
            <p:cNvSpPr/>
            <p:nvPr/>
          </p:nvSpPr>
          <p:spPr>
            <a:xfrm>
              <a:off x="3435287" y="2509743"/>
              <a:ext cx="2322000" cy="3693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A74B6CA-3284-80D9-2328-9F88B9E678F6}"/>
                </a:ext>
              </a:extLst>
            </p:cNvPr>
            <p:cNvSpPr/>
            <p:nvPr/>
          </p:nvSpPr>
          <p:spPr>
            <a:xfrm>
              <a:off x="3446346" y="2891954"/>
              <a:ext cx="2302447" cy="106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2A44B43-6743-A755-34B6-C97E4DC24A4E}"/>
                    </a:ext>
                  </a:extLst>
                </p:cNvPr>
                <p:cNvSpPr txBox="1"/>
                <p:nvPr/>
              </p:nvSpPr>
              <p:spPr>
                <a:xfrm>
                  <a:off x="3535625" y="2534603"/>
                  <a:ext cx="21213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𝒇</m:t>
                      </m:r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(</m:t>
                      </m:r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𝒙</m:t>
                      </m:r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)</m:t>
                      </m:r>
                    </m:oMath>
                  </a14:m>
                  <a:r>
                    <a:rPr kumimoji="1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에 </a:t>
                  </a:r>
                  <a:r>
                    <a:rPr kumimoji="1" lang="en-US" altLang="ko-KR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QFT</a:t>
                  </a:r>
                  <a:r>
                    <a:rPr kumimoji="1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 적용</a:t>
                  </a:r>
                  <a:endParaRPr kumimoji="0" lang="ko-KR" altLang="en-US" sz="1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2A44B43-6743-A755-34B6-C97E4DC24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5625" y="2534603"/>
                  <a:ext cx="212132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5590888-F62D-C630-14EA-A2111E01198D}"/>
              </a:ext>
            </a:extLst>
          </p:cNvPr>
          <p:cNvCxnSpPr>
            <a:cxnSpLocks/>
          </p:cNvCxnSpPr>
          <p:nvPr/>
        </p:nvCxnSpPr>
        <p:spPr>
          <a:xfrm flipV="1">
            <a:off x="5576041" y="3638155"/>
            <a:ext cx="540000" cy="5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03E10A-3080-9CFB-7836-239C578B5595}"/>
              </a:ext>
            </a:extLst>
          </p:cNvPr>
          <p:cNvGrpSpPr/>
          <p:nvPr/>
        </p:nvGrpSpPr>
        <p:grpSpPr>
          <a:xfrm>
            <a:off x="9168003" y="2715775"/>
            <a:ext cx="2322000" cy="1443039"/>
            <a:chOff x="3435287" y="2509743"/>
            <a:chExt cx="2322000" cy="144303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7AB32A8-5EDF-5B84-18FD-C0C767C46E45}"/>
                </a:ext>
              </a:extLst>
            </p:cNvPr>
            <p:cNvSpPr txBox="1"/>
            <p:nvPr/>
          </p:nvSpPr>
          <p:spPr>
            <a:xfrm>
              <a:off x="3607231" y="3091469"/>
              <a:ext cx="197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측정할 수 있는</a:t>
              </a:r>
              <a:endParaRPr kumimoji="1" lang="en-US" altLang="ko-KR" dirty="0"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  <a:p>
              <a:pPr algn="ctr"/>
              <a:r>
                <a:rPr kumimoji="1" lang="ko-KR" altLang="en-US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계산 기반으로 변환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911359-B29A-5C5F-020C-81D5F224E51A}"/>
                </a:ext>
              </a:extLst>
            </p:cNvPr>
            <p:cNvSpPr/>
            <p:nvPr/>
          </p:nvSpPr>
          <p:spPr>
            <a:xfrm>
              <a:off x="3435287" y="2509743"/>
              <a:ext cx="2322000" cy="3693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77F264E-78A8-970E-45B2-BBAB42C2A5F0}"/>
                </a:ext>
              </a:extLst>
            </p:cNvPr>
            <p:cNvSpPr/>
            <p:nvPr/>
          </p:nvSpPr>
          <p:spPr>
            <a:xfrm>
              <a:off x="3446346" y="2891954"/>
              <a:ext cx="2302447" cy="1060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AFB85F3-DA9C-AA3A-C3F7-A4BB099E3E56}"/>
                    </a:ext>
                  </a:extLst>
                </p:cNvPr>
                <p:cNvSpPr txBox="1"/>
                <p:nvPr/>
              </p:nvSpPr>
              <p:spPr>
                <a:xfrm>
                  <a:off x="3535625" y="2534603"/>
                  <a:ext cx="21213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𝒇</m:t>
                      </m:r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(</m:t>
                      </m:r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𝒙</m:t>
                      </m:r>
                      <m:r>
                        <a:rPr kumimoji="1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EOULNAMSAN M" panose="02020603020101020101" pitchFamily="18" charset="-127"/>
                        </a:rPr>
                        <m:t>)</m:t>
                      </m:r>
                    </m:oMath>
                  </a14:m>
                  <a:r>
                    <a:rPr kumimoji="1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에 </a:t>
                  </a:r>
                  <a:r>
                    <a:rPr kumimoji="1" lang="en-US" altLang="ko-KR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QFT</a:t>
                  </a:r>
                  <a:r>
                    <a:rPr kumimoji="1" lang="en-US" altLang="ko-KR" sz="1800" b="1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-1</a:t>
                  </a:r>
                  <a:r>
                    <a:rPr kumimoji="1" lang="ko-KR" altLang="en-US" sz="1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OULNAMSAN M" panose="02020603020101020101" pitchFamily="18" charset="-127"/>
                      <a:ea typeface="SEOULNAMSAN M" panose="02020603020101020101" pitchFamily="18" charset="-127"/>
                    </a:rPr>
                    <a:t> 적용</a:t>
                  </a:r>
                  <a:endParaRPr kumimoji="0" lang="ko-KR" altLang="en-US" sz="1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OULNAMSAN M" panose="02020603020101020101" pitchFamily="18" charset="-127"/>
                    <a:ea typeface="SEOULNAMSAN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AFB85F3-DA9C-AA3A-C3F7-A4BB099E3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5625" y="2534603"/>
                  <a:ext cx="212132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595" b="-275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98178FC-8C7A-47D7-A0D0-3BA61AE7F004}"/>
              </a:ext>
            </a:extLst>
          </p:cNvPr>
          <p:cNvCxnSpPr>
            <a:cxnSpLocks/>
          </p:cNvCxnSpPr>
          <p:nvPr/>
        </p:nvCxnSpPr>
        <p:spPr>
          <a:xfrm flipV="1">
            <a:off x="8568452" y="3628400"/>
            <a:ext cx="540000" cy="5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1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본론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3.1 Grover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알고리즘 양자 구현 동향 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03C6594-A5AB-2039-E9FE-447A5176C187}"/>
              </a:ext>
            </a:extLst>
          </p:cNvPr>
          <p:cNvSpPr txBox="1">
            <a:spLocks/>
          </p:cNvSpPr>
          <p:nvPr/>
        </p:nvSpPr>
        <p:spPr>
          <a:xfrm>
            <a:off x="411920" y="2010185"/>
            <a:ext cx="11306608" cy="2837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Grassl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et al.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논문</a:t>
            </a:r>
            <a:r>
              <a:rPr lang="en-US" altLang="ko-KR" sz="1800" baseline="30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[1]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은 최초로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AES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양자 회로로 구현한 논문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Grassl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et al.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논문은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NIST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보안 요구사항 공격 비용의 추정치로 사용되고 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AES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큐비트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수와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depth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줄여 양자 회로를 최적화한 논문이 꾸준히 나오고 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AES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외에도 다양한 </a:t>
            </a: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대칭키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암호 알고리즘을 양자 회로로 구현하여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Grover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공격비용을 추정한 연구가 계속 되고 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최근에는 경량 블록 암호들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(KATAN, DEFAULT, SPARKLE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등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을 대상으로 한 연구</a:t>
            </a:r>
            <a:r>
              <a:rPr lang="en-US" altLang="ko-KR" sz="1800" baseline="30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[2,3,4]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 활발하게 제시되고 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D8439-00A7-8A98-7B1A-AD8A2CFE9D7C}"/>
              </a:ext>
            </a:extLst>
          </p:cNvPr>
          <p:cNvSpPr txBox="1"/>
          <p:nvPr/>
        </p:nvSpPr>
        <p:spPr>
          <a:xfrm>
            <a:off x="553136" y="5669863"/>
            <a:ext cx="1102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M.Grassl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B.Langenberg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M.Roetteler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and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R.Steinwandt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Applying Grover’s algorithm to AES: quantum resource estimates, Post-Quantum Cryptography, PQCrypto'16, LNCS, 9606, 2016. </a:t>
            </a: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[2]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M.Rahman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G.Paul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“Grover on katan: Quantum resource estimation,” IEEE Transactions on Quantum Engineering 3, 2022. </a:t>
            </a: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[3]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K.Jang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A.Baksi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J.Breier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H.Seo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A.Chattopadhyay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Quantum Implement- at ion and Analysis of DEFAULT, Cryptology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ePrint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Archive, 2022. </a:t>
            </a: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[4]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Y.Yang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K.Jang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G.Song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H.Kim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S.Lim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H.Seo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Analysis of Grover Attack Cost and Post-Quantum Security Strength Evaluation for Lightweight Cipher Sparkle, ASK, 2022. </a:t>
            </a:r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본론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3.2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Simon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알고리즘 양자 구현 동향 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517FF-2401-A032-9A7B-E184F0EAA07E}"/>
              </a:ext>
            </a:extLst>
          </p:cNvPr>
          <p:cNvSpPr txBox="1">
            <a:spLocks/>
          </p:cNvSpPr>
          <p:nvPr/>
        </p:nvSpPr>
        <p:spPr>
          <a:xfrm>
            <a:off x="716720" y="1337218"/>
            <a:ext cx="11306608" cy="17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Simon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알고리즘은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Grover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알고리즘과 달리 양자 자원 추정에 사용된 연구가 없었음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최근 발표된 </a:t>
            </a:r>
            <a:r>
              <a:rPr lang="en-US" altLang="ko-KR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Bonnetain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et al.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논문</a:t>
            </a:r>
            <a:r>
              <a:rPr lang="en-US" altLang="ko-KR" sz="1800" baseline="30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[5]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 첫 번째 사례임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여러 </a:t>
            </a:r>
            <a:r>
              <a:rPr lang="ko-KR" altLang="en-US" sz="1800" b="1" dirty="0">
                <a:solidFill>
                  <a:srgbClr val="0070C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암호 알고리즘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을 양자 회로로 구현하고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Simon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알고리즘으로 대칭키를 공격하는 데 드는 비용을 추정하였음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6EF66DCD-22EB-9C56-DE44-573FE9677396}"/>
              </a:ext>
            </a:extLst>
          </p:cNvPr>
          <p:cNvSpPr txBox="1">
            <a:spLocks/>
          </p:cNvSpPr>
          <p:nvPr/>
        </p:nvSpPr>
        <p:spPr>
          <a:xfrm>
            <a:off x="1510119" y="3186156"/>
            <a:ext cx="8019784" cy="1760038"/>
          </a:xfrm>
          <a:prstGeom prst="rect">
            <a:avLst/>
          </a:prstGeom>
          <a:ln w="28575">
            <a:solidFill>
              <a:srgbClr val="2E75B6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경량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MAC(Message Authentication Code)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알고리즘 </a:t>
            </a:r>
            <a:r>
              <a:rPr lang="en-US" altLang="ko-KR" sz="1800" b="1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Chaskey</a:t>
            </a:r>
            <a:endParaRPr lang="en-US" altLang="ko-KR" sz="1800" b="1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경량 블록 암호 </a:t>
            </a:r>
            <a:r>
              <a:rPr lang="en-US" altLang="ko-KR" sz="18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PRINCE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NIST LWC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공모전 최종 후보인 </a:t>
            </a:r>
            <a:r>
              <a:rPr lang="en-US" altLang="ko-KR" sz="18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Elephant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변형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3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가지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(Elephant-160/176/200)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5F1C2-6972-19B5-0A1E-7477468CDAEC}"/>
              </a:ext>
            </a:extLst>
          </p:cNvPr>
          <p:cNvSpPr txBox="1"/>
          <p:nvPr/>
        </p:nvSpPr>
        <p:spPr>
          <a:xfrm>
            <a:off x="741104" y="6285953"/>
            <a:ext cx="841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[5]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X.Bonnetain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S.Jaques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Quantum Period Finding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againsst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Symmetric Primitives in Practice, IACR TCHES, 2022. </a:t>
            </a:r>
          </a:p>
        </p:txBody>
      </p:sp>
    </p:spTree>
    <p:extLst>
      <p:ext uri="{BB962C8B-B14F-4D97-AF65-F5344CB8AC3E}">
        <p14:creationId xmlns:p14="http://schemas.microsoft.com/office/powerpoint/2010/main" val="29193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본론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3.3 Shor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알고리즘 양자 구현 동향 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FD2D531-6103-BD2E-58C9-2D38786AF0B8}"/>
              </a:ext>
            </a:extLst>
          </p:cNvPr>
          <p:cNvSpPr txBox="1">
            <a:spLocks/>
          </p:cNvSpPr>
          <p:nvPr/>
        </p:nvSpPr>
        <p:spPr>
          <a:xfrm>
            <a:off x="442696" y="1291412"/>
            <a:ext cx="11306608" cy="17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타원곡선 기반의 공개키 암호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(ECC, ECDSA)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소인수분해 기반의 공개키 암호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(RSA)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양자 자원 추정에 사용되었음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대부분 공개키 암호 알고리즘의 양자 회로를 최적화하는 방향으로 논문 발표되고 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최근에는 </a:t>
            </a:r>
            <a:r>
              <a:rPr lang="ko-KR" altLang="en-US" sz="1800" b="1" dirty="0">
                <a:solidFill>
                  <a:srgbClr val="0070C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이진 타원 곡선의 양자 회로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를 </a:t>
            </a:r>
            <a:r>
              <a:rPr lang="ko-KR" altLang="en-US" sz="1800" b="1" dirty="0">
                <a:solidFill>
                  <a:srgbClr val="0070C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시간 효율적인 관점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에서 </a:t>
            </a:r>
            <a:r>
              <a:rPr lang="ko-KR" altLang="en-US" sz="1800" b="1" dirty="0">
                <a:solidFill>
                  <a:srgbClr val="0070C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최적화한 연구</a:t>
            </a:r>
            <a:r>
              <a:rPr lang="en-US" altLang="ko-KR" sz="1800" baseline="30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[6]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가 제시되었음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23644C8C-B4BD-D941-1657-24D8181653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7777" y="3319674"/>
                <a:ext cx="8763294" cy="2291380"/>
              </a:xfrm>
              <a:prstGeom prst="rect">
                <a:avLst/>
              </a:prstGeom>
              <a:ln w="28575">
                <a:solidFill>
                  <a:srgbClr val="2E75B6"/>
                </a:solidFill>
                <a:prstDash val="sysDash"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개선된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Karatsuba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곱셈기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&amp;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페르마의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소정리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(FLT)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inversion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 활용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depth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줄임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추가 큐비트를 할당</a:t>
                </a:r>
                <a:endParaRPr lang="en-US" altLang="ko-KR" sz="18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CNOT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게이트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&amp;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Toffoli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 수 줄임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ko-KR" altLang="en-US" sz="1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그 결과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이전 논문</a:t>
                </a:r>
                <a:r>
                  <a:rPr lang="en-US" altLang="ko-KR" sz="1800" baseline="300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[7]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대비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depth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40</a:t>
                </a:r>
                <a:r>
                  <a:rPr lang="ko-KR" altLang="en-US" sz="2000" b="1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가량 줄임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23644C8C-B4BD-D941-1657-24D818165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777" y="3319674"/>
                <a:ext cx="8763294" cy="2291380"/>
              </a:xfrm>
              <a:prstGeom prst="rect">
                <a:avLst/>
              </a:prstGeom>
              <a:blipFill>
                <a:blip r:embed="rId3"/>
                <a:stretch>
                  <a:fillRect l="-433"/>
                </a:stretch>
              </a:blipFill>
              <a:ln w="28575">
                <a:solidFill>
                  <a:srgbClr val="2E75B6"/>
                </a:solidFill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D03D68F-F695-1DE3-D33C-115EA5502042}"/>
              </a:ext>
            </a:extLst>
          </p:cNvPr>
          <p:cNvSpPr txBox="1"/>
          <p:nvPr/>
        </p:nvSpPr>
        <p:spPr>
          <a:xfrm>
            <a:off x="411920" y="6103244"/>
            <a:ext cx="1016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[6]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P.Dedy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W.Rini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L.Harashta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H.Kim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Another Concrete Quantum Cryptanalysis of Binary Elliptic Curves, Cryptology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ePrint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Archive, 2022.</a:t>
            </a:r>
            <a:endParaRPr lang="en" altLang="ko-KR" sz="1200" dirty="0"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[7]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B.Gustavo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D.J.Bernstein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I.V.Hoof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T.Lange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Concrete quantum cryptanalysis of binary elliptic curves, IACR TCHES, 2021. </a:t>
            </a:r>
            <a:endParaRPr lang="en" altLang="ko-KR" sz="1200" dirty="0"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74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1178621" y="3578669"/>
            <a:ext cx="9498461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앞으로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Simon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알고리즘을 활용하는 연구도 활성화 되어야 할 것이다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 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1178621" y="2041946"/>
            <a:ext cx="9834757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대부분의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암호들이 양자 회로로 구현한 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 Grover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알고리즘을 활용하여 양자 자원을 추정하고 보안 수준을 평가하고 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1657</Words>
  <Application>Microsoft Macintosh PowerPoint</Application>
  <PresentationFormat>와이드스크린</PresentationFormat>
  <Paragraphs>119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서울남산체 EB</vt:lpstr>
      <vt:lpstr>Cambria Math</vt:lpstr>
      <vt:lpstr>HCRBatang</vt:lpstr>
      <vt:lpstr>SeoulNamsan L</vt:lpstr>
      <vt:lpstr>Arial</vt:lpstr>
      <vt:lpstr>서울남산체 L</vt:lpstr>
      <vt:lpstr>서울남산체 B</vt:lpstr>
      <vt:lpstr>맑은 고딕</vt:lpstr>
      <vt:lpstr>SeoulNamsan M</vt:lpstr>
      <vt:lpstr>SeoulNamsan M</vt:lpstr>
      <vt:lpstr>서울남산체 M</vt:lpstr>
      <vt:lpstr>제목 테마</vt:lpstr>
      <vt:lpstr>1_제목 테마</vt:lpstr>
      <vt:lpstr>2_제목 테마</vt:lpstr>
      <vt:lpstr>양자 회로 구현 및 양자 자원 추정 연구 동향</vt:lpstr>
      <vt:lpstr>1. 서론</vt:lpstr>
      <vt:lpstr>2. 관련 연구 2.1 Grover Search Algorithm</vt:lpstr>
      <vt:lpstr>2. 관련 연구 2.2 Simon’s Algorithm</vt:lpstr>
      <vt:lpstr>2. 관련 연구 2.3 Shor’s Algorithm</vt:lpstr>
      <vt:lpstr>3. 본론 3.1 Grover 알고리즘 양자 구현 동향 </vt:lpstr>
      <vt:lpstr>3. 본론 3.2 Simon 알고리즘 양자 구현 동향 </vt:lpstr>
      <vt:lpstr>3. 본론 3.3 Shor 알고리즘 양자 구현 동향 </vt:lpstr>
      <vt:lpstr>4. 결론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162</cp:revision>
  <dcterms:created xsi:type="dcterms:W3CDTF">2019-03-05T04:29:07Z</dcterms:created>
  <dcterms:modified xsi:type="dcterms:W3CDTF">2022-09-30T03:33:48Z</dcterms:modified>
</cp:coreProperties>
</file>